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2.png>
</file>

<file path=ppt/media/image3.jpeg>
</file>

<file path=ppt/media/image4.jpg>
</file>

<file path=ppt/media/image5.pn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CBE5D0-6760-4DCD-9ECA-B6181F9585E7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7B141-BBC8-4B0C-81A0-9D7413DC51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7553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7B141-BBC8-4B0C-81A0-9D7413DC519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610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EA11A-B645-4250-8E84-61B31C8AB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693FF97-508D-4EC0-B90B-886891BD9F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614910-2B41-4A82-8C55-902FD00B6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2C237A-F717-4FAD-BC35-E7503A19F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33BEA5-162C-4234-BD13-3EBCA63AC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853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7E7103-64CE-4150-92BF-22ADFFD97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477246E-17CD-463A-92FB-0403C02CB4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695D7C-79FA-4BE7-AFF4-1A6DE8626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87E410-061B-4509-B6A0-A400A7E6B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A7E603-660A-4A4E-95A2-678E8B62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6593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F75F4BF-D444-41CB-A9C1-215C4D7D5F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BA698F8-B1EC-418B-86F7-FBC6F1154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EB4D5A-C50B-4032-B46A-37658AACB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C83294D-6C3B-4605-8D95-AB6C85421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9E1BD1-D204-469E-93E1-803013048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9225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8EE91-5697-4AD2-82CD-69DDB379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32541E-D622-42D5-B50A-DE01E6D90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D6316F-6971-4C8B-AE2B-082234D70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2C74AC-B034-4F43-B5A2-148A995E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2B8EF0-DCAB-4E70-9C95-71374FEA0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7999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C7F863-85A4-4E77-A2F3-9451EC6D9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2C0D251-43ED-4015-9483-F364EF6CC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E8E520-F260-4F45-83D9-8C9098E38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7337BB-7CA3-4740-9876-E465219A4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C33627-9B94-4BEA-A5CA-792DD9216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915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F6FEE6-C155-40E8-AD9F-407926B7B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0C2273C-2F90-47B0-92C7-C29F3E08B5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75BCE0D-C18A-4A96-9D00-61EAE8255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C171C52-588B-4B98-A6F0-CAEC064DE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26D901C-A1D1-4B6A-B7E9-879026771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33B7C02-6169-4998-B48C-F78FF12C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292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48F68-CC47-4EB5-8E0E-328F2A7B3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319348-23F2-4947-B07F-F05CA4705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803EC99-96B7-401D-9FF5-AD0AF6647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F999152-0F45-4F87-A991-FF38515FF3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ECA26AA-6D49-4FC1-BE62-CE2F59957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1113931-6A90-4E3F-9098-83CB79D9D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47E0B76-B636-4225-8519-96124FB39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3287099-16DC-4645-9627-E4F97EE23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2861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B38E3E-1CD2-48C7-AB2A-128F2B072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6F5C8E6-50D6-4B94-8C2E-62D9F8B70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E7E7823-BB1E-4746-A210-E6811DE63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2A8BF4E-7541-4F0E-912C-1A7BDCB80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2988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DAC3943-4C9E-4813-AC8A-CA5DF98D7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176B1F9-A770-4282-9AFC-AF6DE209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21FBD48-6942-4B83-AE6D-F45AD7A5B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8010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BD641F-8B1C-47FD-807D-96234815D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F0A5ED-888F-47E7-9C6B-FB8E70168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223FF1-F6AD-4F0B-A561-C08D0B7EC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FE64963-88AE-4CB7-B2CD-DFA89EA79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B09751-4EAD-4A20-9DDF-98300DAF1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DD5A789-03B4-491F-951A-299D4B9E5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8347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DC34CB-3A78-4807-9B41-37B19A04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860DBB-323B-4EED-944A-7B133FF30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F777F71-BFD9-40A8-96D4-8ED261035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A96559-1037-4181-8FE2-CD5C5EB90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4F56AD7-02D6-4A21-9F35-C461E8347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775BA40-B622-44C0-9689-939FBF1BC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1669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A19AE5F-73EB-4357-9F6B-939D4C62A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A4BD04-A54B-4464-AA82-CB136990E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119310-7644-4473-9B54-232A6F2D3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E01D8-E85A-480B-BAD6-03E2BD49F635}" type="datetimeFigureOut">
              <a:rPr lang="pt-BR" smtClean="0"/>
              <a:t>22/02/2022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9CE4EEB-F3A8-4B77-B05C-25A353891F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E787BD-8377-46B5-93F5-DEE42DDA2F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2E631-68C5-47D7-9071-E1122B9E22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938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cean.si.edu/ocean-life/sharks-rays/shark-finning-sharks-turned-prey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log.id.com.au/2014/population/demographic-trends/how-centralised-is-australias-population/#:~:text=Australia%20is%20one%20of%20the,empty%20areas%20in%20the%20middle" TargetMode="External"/><Relationship Id="rId4" Type="http://schemas.openxmlformats.org/officeDocument/2006/relationships/hyperlink" Target="https://www.census.gov/topics/preparedness/about/coastal-area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Onda do mar azul&#10;&#10;Descrição gerada automaticamente com confiança média">
            <a:extLst>
              <a:ext uri="{FF2B5EF4-FFF2-40B4-BE49-F238E27FC236}">
                <a16:creationId xmlns:a16="http://schemas.microsoft.com/office/drawing/2014/main" id="{6F15382F-8898-4428-9286-FF0D34C929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35364"/>
          <a:stretch/>
        </p:blipFill>
        <p:spPr>
          <a:xfrm>
            <a:off x="3523488" y="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800C993-331E-4D8E-B7D0-8EACC3F79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623" y="625683"/>
            <a:ext cx="5650214" cy="970975"/>
          </a:xfrm>
        </p:spPr>
        <p:txBody>
          <a:bodyPr anchor="b">
            <a:normAutofit/>
          </a:bodyPr>
          <a:lstStyle/>
          <a:p>
            <a:pPr algn="l"/>
            <a:r>
              <a:rPr lang="pt-BR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ATAQUES DE TUBARÃO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228784F-26CE-4399-A779-97DB4D1704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623" y="2715065"/>
            <a:ext cx="4327851" cy="1922077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Onde mais ocorrem e quais as atividades mais afetadas? Por quê?</a:t>
            </a:r>
          </a:p>
          <a:p>
            <a:pPr algn="l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proporção é parecida? O que podemos fazer para que isso mude?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8700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EE1F329-CC3C-4415-829B-38C8B37644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08" b="9091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BBCD6F6-B06F-4B86-8E45-8F74F6170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664" y="-208025"/>
            <a:ext cx="3438144" cy="1124712"/>
          </a:xfrm>
        </p:spPr>
        <p:txBody>
          <a:bodyPr anchor="b">
            <a:normAutofit/>
          </a:bodyPr>
          <a:lstStyle/>
          <a:p>
            <a:r>
              <a:rPr lang="pt-BR" sz="2800" dirty="0"/>
              <a:t>Fontes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6EFE0526-78C0-4C75-AE2D-DC4E108A1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594801" cy="3207258"/>
          </a:xfrm>
        </p:spPr>
        <p:txBody>
          <a:bodyPr anchor="t">
            <a:normAutofit/>
          </a:bodyPr>
          <a:lstStyle/>
          <a:p>
            <a:r>
              <a:rPr lang="en-US" sz="1700" dirty="0">
                <a:hlinkClick r:id="rId3"/>
              </a:rPr>
              <a:t>https://ocean.si.edu/ocean-life/sharks-rays/shark-finning-sharks-turned-prey</a:t>
            </a:r>
            <a:endParaRPr lang="en-US" sz="1700" dirty="0"/>
          </a:p>
          <a:p>
            <a:r>
              <a:rPr lang="en-US" sz="1700" dirty="0">
                <a:hlinkClick r:id="rId4"/>
              </a:rPr>
              <a:t>https://www.census.gov/topics/preparedness/about/coastal-areas.html</a:t>
            </a:r>
            <a:endParaRPr lang="en-US" sz="1700" dirty="0"/>
          </a:p>
          <a:p>
            <a:r>
              <a:rPr lang="en-US" sz="1700" dirty="0">
                <a:hlinkClick r:id="rId5"/>
              </a:rPr>
              <a:t>https://blog.id.com.au/2014/population/demographic-trends/how-centralised-is-australias-population/#:~:text=Australia%20is%20one%20of%20the,empty%20areas%20in%20the%20middle</a:t>
            </a:r>
            <a:r>
              <a:rPr lang="en-US" sz="1700" dirty="0"/>
              <a:t>.</a:t>
            </a:r>
          </a:p>
          <a:p>
            <a:r>
              <a:rPr lang="en-US" sz="1700" dirty="0"/>
              <a:t>National Geographic.</a:t>
            </a:r>
          </a:p>
        </p:txBody>
      </p:sp>
    </p:spTree>
    <p:extLst>
      <p:ext uri="{BB962C8B-B14F-4D97-AF65-F5344CB8AC3E}">
        <p14:creationId xmlns:p14="http://schemas.microsoft.com/office/powerpoint/2010/main" val="1065905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13493-93C9-4E9B-96E8-AC51409E2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4399093" cy="1325563"/>
          </a:xfrm>
        </p:spPr>
        <p:txBody>
          <a:bodyPr>
            <a:normAutofit/>
          </a:bodyPr>
          <a:lstStyle/>
          <a:p>
            <a:r>
              <a:rPr lang="pt-BR" dirty="0"/>
              <a:t>Onde ocorrem mais?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6B6BC8B3-B7A1-4527-A300-D59D80752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4" y="3569110"/>
            <a:ext cx="4399094" cy="2484556"/>
          </a:xfrm>
        </p:spPr>
        <p:txBody>
          <a:bodyPr anchor="t">
            <a:normAutofit/>
          </a:bodyPr>
          <a:lstStyle/>
          <a:p>
            <a:endParaRPr lang="en-US" sz="1800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62225A2-D3F0-45D1-9C47-B10375316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927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1B9FBFA8-6AF4-4091-9C8B-DEC6D8933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42784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Espaço Reservado para Conteúdo 16" descr="Gráfico, Gráfico de barras&#10;&#10;Descrição gerada automaticamente">
            <a:extLst>
              <a:ext uri="{FF2B5EF4-FFF2-40B4-BE49-F238E27FC236}">
                <a16:creationId xmlns:a16="http://schemas.microsoft.com/office/drawing/2014/main" id="{41A4A8A7-D778-4EFE-8A45-60804B6C59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7" r="3229"/>
          <a:stretch/>
        </p:blipFill>
        <p:spPr>
          <a:xfrm>
            <a:off x="6961239" y="206477"/>
            <a:ext cx="4326920" cy="3134025"/>
          </a:xfrm>
          <a:prstGeom prst="rect">
            <a:avLst/>
          </a:prstGeom>
        </p:spPr>
      </p:pic>
      <p:pic>
        <p:nvPicPr>
          <p:cNvPr id="9" name="Espaço Reservado para Conteúdo 8" descr="Onda do mar azul&#10;&#10;Descrição gerada automaticamente com confiança média">
            <a:extLst>
              <a:ext uri="{FF2B5EF4-FFF2-40B4-BE49-F238E27FC236}">
                <a16:creationId xmlns:a16="http://schemas.microsoft.com/office/drawing/2014/main" id="{03C6D673-9271-4326-AA9C-9FA20E2ED5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7" r="28155" b="-1"/>
          <a:stretch/>
        </p:blipFill>
        <p:spPr>
          <a:xfrm>
            <a:off x="0" y="3340502"/>
            <a:ext cx="12193092" cy="347954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E8350FF3-A440-493A-B646-F18586552201}"/>
              </a:ext>
            </a:extLst>
          </p:cNvPr>
          <p:cNvSpPr txBox="1"/>
          <p:nvPr/>
        </p:nvSpPr>
        <p:spPr>
          <a:xfrm>
            <a:off x="634181" y="3937818"/>
            <a:ext cx="10752275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COMO PODEMOS VER A REGIÃO MAIS ATINGIDA POR ATAQUES DE TUBARÃO SE CONCENTRAM NOS ESTADOS UNIDOS E NA AUSTRALIA, LIDERANDO POR MILHARES DE ATAQUES ACIMA DO TERCEIRO COLOCADO, QUE É A AFRICA DO SUL</a:t>
            </a:r>
          </a:p>
        </p:txBody>
      </p:sp>
    </p:spTree>
    <p:extLst>
      <p:ext uri="{BB962C8B-B14F-4D97-AF65-F5344CB8AC3E}">
        <p14:creationId xmlns:p14="http://schemas.microsoft.com/office/powerpoint/2010/main" val="6224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Peixe nadando na água&#10;&#10;Descrição gerada automaticamente">
            <a:extLst>
              <a:ext uri="{FF2B5EF4-FFF2-40B4-BE49-F238E27FC236}">
                <a16:creationId xmlns:a16="http://schemas.microsoft.com/office/drawing/2014/main" id="{A18FF01A-83E8-4B40-AC45-64BBB8A46D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6" t="1625" r="23170" b="-1"/>
          <a:stretch/>
        </p:blipFill>
        <p:spPr>
          <a:xfrm>
            <a:off x="4350774" y="10"/>
            <a:ext cx="784122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BB2402-A8A0-40F2-A68C-3ABEB63B2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148" y="1323612"/>
            <a:ext cx="6604893" cy="5379622"/>
          </a:xfrm>
        </p:spPr>
        <p:txBody>
          <a:bodyPr anchor="t">
            <a:normAutofit/>
          </a:bodyPr>
          <a:lstStyle/>
          <a:p>
            <a:r>
              <a:rPr lang="pt-BR" sz="2400" dirty="0"/>
              <a:t>Os Estados Unidos e a Austrália têm uma população enorme vivendo à beira do mar;</a:t>
            </a:r>
          </a:p>
          <a:p>
            <a:r>
              <a:rPr lang="pt-BR" sz="2400" dirty="0"/>
              <a:t>Segundo o último Censo dos Estados Unidos mais de 87.4 milhões de habitantes, um crescimento de mais de 84% entre 1960 a 2021 da população moradora próxima ao mar;</a:t>
            </a:r>
          </a:p>
          <a:p>
            <a:r>
              <a:rPr lang="pt-BR" sz="2400" dirty="0"/>
              <a:t>A Austrália tem 25.7 milhões de pessoas em seu território nacional e segundo o Censo do blog .id (</a:t>
            </a:r>
            <a:r>
              <a:rPr lang="pt-BR" sz="2400" dirty="0" err="1"/>
              <a:t>Informed</a:t>
            </a:r>
            <a:r>
              <a:rPr lang="pt-BR" sz="2400" dirty="0"/>
              <a:t> </a:t>
            </a:r>
            <a:r>
              <a:rPr lang="pt-BR" sz="2400" dirty="0" err="1"/>
              <a:t>Decisions</a:t>
            </a:r>
            <a:r>
              <a:rPr lang="pt-BR" sz="2400" dirty="0"/>
              <a:t>) mais de 85% dessa população vive a menos de 50km da costa.</a:t>
            </a:r>
          </a:p>
          <a:p>
            <a:pPr marL="0" indent="0">
              <a:buNone/>
            </a:pPr>
            <a:r>
              <a:rPr lang="pt-BR" sz="2400" dirty="0"/>
              <a:t>Com essas duas informações podemos fazer uma relação de que essas populações tem muito mais chances de entrar em contato com Tubarões.</a:t>
            </a:r>
          </a:p>
          <a:p>
            <a:pPr marL="0" indent="0">
              <a:buNone/>
            </a:pPr>
            <a:r>
              <a:rPr lang="pt-BR" sz="2400" dirty="0"/>
              <a:t>Só pela proximidade com o Oceano.</a:t>
            </a:r>
          </a:p>
        </p:txBody>
      </p:sp>
    </p:spTree>
    <p:extLst>
      <p:ext uri="{BB962C8B-B14F-4D97-AF65-F5344CB8AC3E}">
        <p14:creationId xmlns:p14="http://schemas.microsoft.com/office/powerpoint/2010/main" val="3868971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 descr="Onda do mar azul&#10;&#10;Descrição gerada automaticamente com confiança média">
            <a:extLst>
              <a:ext uri="{FF2B5EF4-FFF2-40B4-BE49-F238E27FC236}">
                <a16:creationId xmlns:a16="http://schemas.microsoft.com/office/drawing/2014/main" id="{47F5B553-8A94-40D5-8B26-5B8C9BBDA3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7" r="29725"/>
          <a:stretch/>
        </p:blipFill>
        <p:spPr>
          <a:xfrm>
            <a:off x="4117521" y="-478"/>
            <a:ext cx="8074479" cy="685799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1AAE4D-2C8F-4469-8D3C-A625B1D39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88" y="523268"/>
            <a:ext cx="6626502" cy="1325563"/>
          </a:xfrm>
        </p:spPr>
        <p:txBody>
          <a:bodyPr>
            <a:normAutofit fontScale="90000"/>
          </a:bodyPr>
          <a:lstStyle/>
          <a:p>
            <a:r>
              <a:rPr lang="pt-BR" dirty="0"/>
              <a:t>E quando tratamos das atividades que mais encontram esses ataques?</a:t>
            </a:r>
          </a:p>
        </p:txBody>
      </p:sp>
    </p:spTree>
    <p:extLst>
      <p:ext uri="{BB962C8B-B14F-4D97-AF65-F5344CB8AC3E}">
        <p14:creationId xmlns:p14="http://schemas.microsoft.com/office/powerpoint/2010/main" val="1246008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BD7836-0BD2-4F29-BF33-4A7B463AF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A </a:t>
            </a:r>
            <a:r>
              <a:rPr lang="en-US" sz="4800" dirty="0" err="1">
                <a:solidFill>
                  <a:srgbClr val="FFFFFF"/>
                </a:solidFill>
              </a:rPr>
              <a:t>discrepância</a:t>
            </a:r>
            <a:r>
              <a:rPr lang="en-US" sz="4800" dirty="0">
                <a:solidFill>
                  <a:srgbClr val="FFFFFF"/>
                </a:solidFill>
              </a:rPr>
              <a:t> </a:t>
            </a:r>
            <a:r>
              <a:rPr lang="en-US" sz="4800" dirty="0" err="1">
                <a:solidFill>
                  <a:srgbClr val="FFFFFF"/>
                </a:solidFill>
              </a:rPr>
              <a:t>fica</a:t>
            </a:r>
            <a:r>
              <a:rPr lang="en-US" sz="4800" dirty="0">
                <a:solidFill>
                  <a:srgbClr val="FFFFFF"/>
                </a:solidFill>
              </a:rPr>
              <a:t> </a:t>
            </a:r>
            <a:r>
              <a:rPr lang="en-US" sz="4800" dirty="0" err="1">
                <a:solidFill>
                  <a:srgbClr val="FFFFFF"/>
                </a:solidFill>
              </a:rPr>
              <a:t>bastante</a:t>
            </a:r>
            <a:r>
              <a:rPr lang="en-US" sz="4800" dirty="0">
                <a:solidFill>
                  <a:srgbClr val="FFFFFF"/>
                </a:solidFill>
              </a:rPr>
              <a:t> </a:t>
            </a:r>
            <a:r>
              <a:rPr lang="pt-BR" sz="4800" dirty="0">
                <a:solidFill>
                  <a:srgbClr val="FFFFFF"/>
                </a:solidFill>
              </a:rPr>
              <a:t>óbvia</a:t>
            </a:r>
            <a:r>
              <a:rPr lang="en-US" sz="4800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5" name="Espaço Reservado para Conteúdo 4" descr="Uma imagem contendo ao ar livre, água, homem, andando de&#10;&#10;Descrição gerada automaticamente">
            <a:extLst>
              <a:ext uri="{FF2B5EF4-FFF2-40B4-BE49-F238E27FC236}">
                <a16:creationId xmlns:a16="http://schemas.microsoft.com/office/drawing/2014/main" id="{DDAD5302-FB43-4148-88F1-CD879529DF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07" y="307731"/>
            <a:ext cx="5330182" cy="3997637"/>
          </a:xfrm>
          <a:prstGeom prst="rect">
            <a:avLst/>
          </a:prstGeom>
        </p:spPr>
      </p:pic>
      <p:pic>
        <p:nvPicPr>
          <p:cNvPr id="7" name="Imagem 6" descr="Gráfico, Gráfico de barras&#10;&#10;Descrição gerada automaticamente">
            <a:extLst>
              <a:ext uri="{FF2B5EF4-FFF2-40B4-BE49-F238E27FC236}">
                <a16:creationId xmlns:a16="http://schemas.microsoft.com/office/drawing/2014/main" id="{F0F0BB4E-FBBD-4885-B6D9-F51EE5BFD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043" y="505068"/>
            <a:ext cx="5455917" cy="3602963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5337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C9AF2-8734-471C-9098-24FA7EDD6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79828"/>
            <a:ext cx="5314543" cy="5275110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2400" dirty="0" err="1"/>
              <a:t>Surfe</a:t>
            </a:r>
            <a:r>
              <a:rPr lang="en-US" sz="2400" dirty="0"/>
              <a:t> e </a:t>
            </a:r>
            <a:r>
              <a:rPr lang="en-US" sz="2400" dirty="0" err="1"/>
              <a:t>Nado</a:t>
            </a:r>
            <a:r>
              <a:rPr lang="en-US" sz="2400" dirty="0"/>
              <a:t> </a:t>
            </a:r>
            <a:r>
              <a:rPr lang="en-US" sz="2400" dirty="0" err="1"/>
              <a:t>são</a:t>
            </a:r>
            <a:r>
              <a:rPr lang="en-US" sz="2400" dirty="0"/>
              <a:t> as </a:t>
            </a:r>
            <a:r>
              <a:rPr lang="en-US" sz="2400" dirty="0" err="1"/>
              <a:t>atividades</a:t>
            </a:r>
            <a:r>
              <a:rPr lang="en-US" sz="2400" dirty="0"/>
              <a:t> que </a:t>
            </a:r>
            <a:r>
              <a:rPr lang="en-US" sz="2400" dirty="0" err="1"/>
              <a:t>mais</a:t>
            </a:r>
            <a:r>
              <a:rPr lang="en-US" sz="2400" dirty="0"/>
              <a:t> </a:t>
            </a:r>
            <a:r>
              <a:rPr lang="en-US" sz="2400" dirty="0" err="1"/>
              <a:t>recebem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ataques</a:t>
            </a:r>
            <a:r>
              <a:rPr lang="en-US" sz="2400" dirty="0"/>
              <a:t>. </a:t>
            </a:r>
            <a:r>
              <a:rPr lang="en-US" sz="2400" dirty="0" err="1"/>
              <a:t>Isso</a:t>
            </a:r>
            <a:r>
              <a:rPr lang="en-US" sz="2400" dirty="0"/>
              <a:t> por </a:t>
            </a:r>
            <a:r>
              <a:rPr lang="en-US" sz="2400" dirty="0" err="1"/>
              <a:t>conta</a:t>
            </a:r>
            <a:r>
              <a:rPr lang="en-US" sz="2400" dirty="0"/>
              <a:t> da </a:t>
            </a:r>
            <a:r>
              <a:rPr lang="en-US" sz="2400" dirty="0" err="1"/>
              <a:t>proximidade</a:t>
            </a:r>
            <a:r>
              <a:rPr lang="en-US" sz="2400" dirty="0"/>
              <a:t> do ser </a:t>
            </a:r>
            <a:r>
              <a:rPr lang="en-US" sz="2400" dirty="0" err="1"/>
              <a:t>humano</a:t>
            </a:r>
            <a:r>
              <a:rPr lang="en-US" sz="2400" dirty="0"/>
              <a:t> com o mar;</a:t>
            </a:r>
          </a:p>
          <a:p>
            <a:r>
              <a:rPr lang="en-US" sz="2400" dirty="0"/>
              <a:t>Inclusive, </a:t>
            </a:r>
            <a:r>
              <a:rPr lang="en-US" sz="2400" dirty="0" err="1"/>
              <a:t>segundo</a:t>
            </a:r>
            <a:r>
              <a:rPr lang="en-US" sz="2400" dirty="0"/>
              <a:t> a reportage do USA Today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tubarões</a:t>
            </a:r>
            <a:r>
              <a:rPr lang="en-US" sz="2400" dirty="0"/>
              <a:t> </a:t>
            </a:r>
            <a:r>
              <a:rPr lang="en-US" sz="2400" dirty="0" err="1"/>
              <a:t>atacam</a:t>
            </a:r>
            <a:r>
              <a:rPr lang="en-US" sz="2400" dirty="0"/>
              <a:t> </a:t>
            </a:r>
            <a:r>
              <a:rPr lang="en-US" sz="2400" dirty="0" err="1"/>
              <a:t>mais</a:t>
            </a:r>
            <a:r>
              <a:rPr lang="en-US" sz="2400" dirty="0"/>
              <a:t> </a:t>
            </a:r>
            <a:r>
              <a:rPr lang="en-US" sz="2400" dirty="0" err="1"/>
              <a:t>surfistas</a:t>
            </a:r>
            <a:r>
              <a:rPr lang="en-US" sz="2400" dirty="0"/>
              <a:t>, pois </a:t>
            </a:r>
            <a:r>
              <a:rPr lang="en-US" sz="2400" dirty="0" err="1"/>
              <a:t>eles</a:t>
            </a:r>
            <a:r>
              <a:rPr lang="en-US" sz="2400" dirty="0"/>
              <a:t> “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confundem</a:t>
            </a:r>
            <a:r>
              <a:rPr lang="en-US" sz="2400" dirty="0"/>
              <a:t> com </a:t>
            </a:r>
            <a:r>
              <a:rPr lang="en-US" sz="2400" dirty="0" err="1"/>
              <a:t>focas</a:t>
            </a:r>
            <a:r>
              <a:rPr lang="en-US" sz="2400" dirty="0"/>
              <a:t>” </a:t>
            </a:r>
            <a:r>
              <a:rPr lang="en-US" sz="2400" dirty="0" err="1"/>
              <a:t>ou</a:t>
            </a:r>
            <a:r>
              <a:rPr lang="en-US" sz="2400" dirty="0"/>
              <a:t> “</a:t>
            </a:r>
            <a:r>
              <a:rPr lang="en-US" sz="2400" dirty="0" err="1"/>
              <a:t>leões</a:t>
            </a:r>
            <a:r>
              <a:rPr lang="en-US" sz="2400" dirty="0"/>
              <a:t> </a:t>
            </a:r>
            <a:r>
              <a:rPr lang="en-US" sz="2400" dirty="0" err="1"/>
              <a:t>marinhos</a:t>
            </a:r>
            <a:r>
              <a:rPr lang="en-US" sz="2400" dirty="0"/>
              <a:t>”;</a:t>
            </a:r>
          </a:p>
          <a:p>
            <a:r>
              <a:rPr lang="en-US" sz="2400" dirty="0" err="1"/>
              <a:t>Sabiam</a:t>
            </a:r>
            <a:r>
              <a:rPr lang="en-US" sz="2400" dirty="0"/>
              <a:t> que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tubarões</a:t>
            </a:r>
            <a:r>
              <a:rPr lang="en-US" sz="2400" dirty="0"/>
              <a:t> </a:t>
            </a:r>
            <a:r>
              <a:rPr lang="en-US" sz="2400" dirty="0" err="1"/>
              <a:t>são</a:t>
            </a:r>
            <a:r>
              <a:rPr lang="en-US" sz="2400" dirty="0"/>
              <a:t> </a:t>
            </a:r>
            <a:r>
              <a:rPr lang="en-US" sz="2400" dirty="0" err="1"/>
              <a:t>extremamente</a:t>
            </a:r>
            <a:r>
              <a:rPr lang="en-US" sz="2400" dirty="0"/>
              <a:t> curiosos e, </a:t>
            </a:r>
            <a:r>
              <a:rPr lang="en-US" sz="2400" dirty="0" err="1"/>
              <a:t>assim</a:t>
            </a:r>
            <a:r>
              <a:rPr lang="en-US" sz="2400" dirty="0"/>
              <a:t> </a:t>
            </a:r>
            <a:r>
              <a:rPr lang="en-US" sz="2400" dirty="0" err="1"/>
              <a:t>como</a:t>
            </a:r>
            <a:r>
              <a:rPr lang="en-US" sz="2400" dirty="0"/>
              <a:t> </a:t>
            </a:r>
            <a:r>
              <a:rPr lang="en-US" sz="2400" dirty="0" err="1"/>
              <a:t>nós</a:t>
            </a:r>
            <a:r>
              <a:rPr lang="en-US" sz="2400" dirty="0"/>
              <a:t>, </a:t>
            </a:r>
            <a:r>
              <a:rPr lang="en-US" sz="2400" dirty="0" err="1"/>
              <a:t>eles</a:t>
            </a:r>
            <a:r>
              <a:rPr lang="en-US" sz="2400" dirty="0"/>
              <a:t> </a:t>
            </a:r>
            <a:r>
              <a:rPr lang="en-US" sz="2400" dirty="0" err="1"/>
              <a:t>gostam</a:t>
            </a:r>
            <a:r>
              <a:rPr lang="en-US" sz="2400" dirty="0"/>
              <a:t> de </a:t>
            </a:r>
            <a:r>
              <a:rPr lang="en-US" sz="2400" dirty="0" err="1"/>
              <a:t>tocar</a:t>
            </a:r>
            <a:r>
              <a:rPr lang="en-US" sz="2400" dirty="0"/>
              <a:t> as </a:t>
            </a:r>
            <a:r>
              <a:rPr lang="en-US" sz="2400" dirty="0" err="1"/>
              <a:t>coisas</a:t>
            </a:r>
            <a:r>
              <a:rPr lang="en-US" sz="2400" dirty="0"/>
              <a:t> para </a:t>
            </a:r>
            <a:r>
              <a:rPr lang="en-US" sz="2400" dirty="0" err="1"/>
              <a:t>descobrir</a:t>
            </a:r>
            <a:r>
              <a:rPr lang="en-US" sz="2400" dirty="0"/>
              <a:t> o que </a:t>
            </a:r>
            <a:r>
              <a:rPr lang="en-US" sz="2400" dirty="0" err="1"/>
              <a:t>elas</a:t>
            </a:r>
            <a:r>
              <a:rPr lang="en-US" sz="2400" dirty="0"/>
              <a:t> </a:t>
            </a:r>
            <a:r>
              <a:rPr lang="en-US" sz="2400" dirty="0" err="1"/>
              <a:t>são</a:t>
            </a:r>
            <a:r>
              <a:rPr lang="en-US" sz="2400" dirty="0"/>
              <a:t>. Mas </a:t>
            </a:r>
            <a:r>
              <a:rPr lang="en-US" sz="2400" dirty="0" err="1"/>
              <a:t>eles</a:t>
            </a:r>
            <a:r>
              <a:rPr lang="en-US" sz="2400" dirty="0"/>
              <a:t> </a:t>
            </a:r>
            <a:r>
              <a:rPr lang="en-US" sz="2400" dirty="0" err="1"/>
              <a:t>usam</a:t>
            </a:r>
            <a:r>
              <a:rPr lang="en-US" sz="2400" dirty="0"/>
              <a:t> a boca para </a:t>
            </a:r>
            <a:r>
              <a:rPr lang="en-US" sz="2400" dirty="0" err="1"/>
              <a:t>isso</a:t>
            </a:r>
            <a:r>
              <a:rPr lang="en-US" sz="2400" dirty="0"/>
              <a:t>;</a:t>
            </a:r>
          </a:p>
          <a:p>
            <a:r>
              <a:rPr lang="en-US" sz="2400" dirty="0"/>
              <a:t>No </a:t>
            </a:r>
            <a:r>
              <a:rPr lang="en-US" sz="2400" dirty="0" err="1"/>
              <a:t>caso</a:t>
            </a:r>
            <a:r>
              <a:rPr lang="en-US" sz="2400" dirty="0"/>
              <a:t> do </a:t>
            </a:r>
            <a:r>
              <a:rPr lang="en-US" sz="2400" dirty="0" err="1"/>
              <a:t>Nado</a:t>
            </a:r>
            <a:r>
              <a:rPr lang="en-US" sz="2400" dirty="0"/>
              <a:t>, </a:t>
            </a:r>
            <a:r>
              <a:rPr lang="en-US" sz="2400" dirty="0" err="1"/>
              <a:t>muito</a:t>
            </a:r>
            <a:r>
              <a:rPr lang="en-US" sz="2400" dirty="0"/>
              <a:t> </a:t>
            </a:r>
            <a:r>
              <a:rPr lang="en-US" sz="2400" dirty="0" err="1"/>
              <a:t>ocorre</a:t>
            </a:r>
            <a:r>
              <a:rPr lang="en-US" sz="2400" dirty="0"/>
              <a:t> por </a:t>
            </a:r>
            <a:r>
              <a:rPr lang="en-US" sz="2400" dirty="0" err="1"/>
              <a:t>conta</a:t>
            </a:r>
            <a:r>
              <a:rPr lang="en-US" sz="2400" dirty="0"/>
              <a:t> dessa </a:t>
            </a:r>
            <a:r>
              <a:rPr lang="en-US" sz="2400" dirty="0" err="1"/>
              <a:t>vontade</a:t>
            </a:r>
            <a:r>
              <a:rPr lang="en-US" sz="2400" dirty="0"/>
              <a:t> dos </a:t>
            </a:r>
            <a:r>
              <a:rPr lang="en-US" sz="2400" dirty="0" err="1"/>
              <a:t>tubarões</a:t>
            </a:r>
            <a:r>
              <a:rPr lang="en-US" sz="2400" dirty="0"/>
              <a:t> de </a:t>
            </a:r>
            <a:r>
              <a:rPr lang="en-US" sz="2400" dirty="0" err="1"/>
              <a:t>descobrirem</a:t>
            </a:r>
            <a:r>
              <a:rPr lang="en-US" sz="2400" dirty="0"/>
              <a:t> o que é </a:t>
            </a:r>
            <a:r>
              <a:rPr lang="en-US" sz="2400" dirty="0" err="1"/>
              <a:t>aquele</a:t>
            </a:r>
            <a:r>
              <a:rPr lang="en-US" sz="2400" dirty="0"/>
              <a:t> “ser </a:t>
            </a:r>
            <a:r>
              <a:rPr lang="en-US" sz="2400" dirty="0" err="1"/>
              <a:t>estranho</a:t>
            </a:r>
            <a:r>
              <a:rPr lang="en-US" sz="2400" dirty="0"/>
              <a:t>” no habitat dele.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Espaço Reservado para Conteúdo 4" descr="Peixe nadando na água&#10;&#10;Descrição gerada automaticamente">
            <a:extLst>
              <a:ext uri="{FF2B5EF4-FFF2-40B4-BE49-F238E27FC236}">
                <a16:creationId xmlns:a16="http://schemas.microsoft.com/office/drawing/2014/main" id="{134CD627-3A36-480C-B1D7-6EC20E7D0A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05" r="11462" b="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5379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00A578-8924-47AE-A495-6EBF1E75F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Mesmo assim, segundo o Smithsonian, mais de 100 milhões de Tubarões são mortos mundo afora;</a:t>
            </a:r>
          </a:p>
          <a:p>
            <a:r>
              <a:rPr lang="pt-BR" sz="2000" dirty="0">
                <a:solidFill>
                  <a:schemeClr val="bg1"/>
                </a:solidFill>
              </a:rPr>
              <a:t>Pesca predatória e extração de ingredientes medicinais e afrodisíacas estão dentro dessa estatística;</a:t>
            </a:r>
          </a:p>
          <a:p>
            <a:r>
              <a:rPr lang="pt-BR" sz="2000" dirty="0">
                <a:solidFill>
                  <a:schemeClr val="bg1"/>
                </a:solidFill>
              </a:rPr>
              <a:t>Muitos Surfistas e Nadadores são atacados todos os anos, mas os ataques aos tubarões são muito mais expressivas;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Whale Shark in Water">
            <a:extLst>
              <a:ext uri="{FF2B5EF4-FFF2-40B4-BE49-F238E27FC236}">
                <a16:creationId xmlns:a16="http://schemas.microsoft.com/office/drawing/2014/main" id="{A52EB581-7F99-4C4C-8E6D-D1ACD4D689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2" r="27188"/>
          <a:stretch/>
        </p:blipFill>
        <p:spPr bwMode="auto">
          <a:xfrm>
            <a:off x="5545871" y="10"/>
            <a:ext cx="664612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260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Homem pulando na água&#10;&#10;Descrição gerada automaticamente com confiança média">
            <a:extLst>
              <a:ext uri="{FF2B5EF4-FFF2-40B4-BE49-F238E27FC236}">
                <a16:creationId xmlns:a16="http://schemas.microsoft.com/office/drawing/2014/main" id="{443AD9EC-4611-48C4-8045-2849BDD60E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5" r="13808" b="365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B8E0219-8207-4CCC-B5E8-182B93EA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856" y="652966"/>
            <a:ext cx="3438144" cy="1124712"/>
          </a:xfrm>
        </p:spPr>
        <p:txBody>
          <a:bodyPr anchor="b">
            <a:normAutofit/>
          </a:bodyPr>
          <a:lstStyle/>
          <a:p>
            <a:r>
              <a:rPr lang="pt-BR" sz="2800" dirty="0"/>
              <a:t>Eles não são monstros!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1339161-6451-4B92-A0D0-8C9383280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903" y="2511181"/>
            <a:ext cx="3438906" cy="3851558"/>
          </a:xfrm>
        </p:spPr>
        <p:txBody>
          <a:bodyPr anchor="t">
            <a:normAutofit lnSpcReduction="10000"/>
          </a:bodyPr>
          <a:lstStyle/>
          <a:p>
            <a:r>
              <a:rPr lang="en-US" sz="1700" b="1" dirty="0" err="1"/>
              <a:t>Apesar</a:t>
            </a:r>
            <a:r>
              <a:rPr lang="en-US" sz="1700" b="1" dirty="0"/>
              <a:t> de que </a:t>
            </a:r>
            <a:r>
              <a:rPr lang="en-US" sz="1700" b="1" dirty="0" err="1"/>
              <a:t>os</a:t>
            </a:r>
            <a:r>
              <a:rPr lang="en-US" sz="1700" b="1" dirty="0"/>
              <a:t> </a:t>
            </a:r>
            <a:r>
              <a:rPr lang="en-US" sz="1700" b="1" dirty="0" err="1"/>
              <a:t>ataques</a:t>
            </a:r>
            <a:r>
              <a:rPr lang="en-US" sz="1700" b="1" dirty="0"/>
              <a:t> </a:t>
            </a:r>
            <a:r>
              <a:rPr lang="en-US" sz="1700" b="1" dirty="0" err="1"/>
              <a:t>assustarem</a:t>
            </a:r>
            <a:r>
              <a:rPr lang="en-US" sz="1700" b="1" dirty="0"/>
              <a:t> por </a:t>
            </a:r>
            <a:r>
              <a:rPr lang="en-US" sz="1700" b="1" dirty="0" err="1"/>
              <a:t>sua</a:t>
            </a:r>
            <a:r>
              <a:rPr lang="en-US" sz="1700" b="1" dirty="0"/>
              <a:t> </a:t>
            </a:r>
            <a:r>
              <a:rPr lang="en-US" sz="1700" b="1" dirty="0" err="1"/>
              <a:t>brutalidade</a:t>
            </a:r>
            <a:r>
              <a:rPr lang="en-US" sz="1700" b="1" dirty="0"/>
              <a:t>, </a:t>
            </a:r>
            <a:r>
              <a:rPr lang="en-US" sz="1700" b="1" dirty="0" err="1"/>
              <a:t>nós</a:t>
            </a:r>
            <a:r>
              <a:rPr lang="en-US" sz="1700" b="1" dirty="0"/>
              <a:t> </a:t>
            </a:r>
            <a:r>
              <a:rPr lang="en-US" sz="1700" b="1" dirty="0" err="1"/>
              <a:t>estamos</a:t>
            </a:r>
            <a:r>
              <a:rPr lang="en-US" sz="1700" b="1" dirty="0"/>
              <a:t> </a:t>
            </a:r>
            <a:r>
              <a:rPr lang="en-US" sz="1700" b="1" dirty="0" err="1"/>
              <a:t>invadindo</a:t>
            </a:r>
            <a:r>
              <a:rPr lang="en-US" sz="1700" b="1" dirty="0"/>
              <a:t> o </a:t>
            </a:r>
            <a:r>
              <a:rPr lang="en-US" sz="1700" b="1" dirty="0" err="1"/>
              <a:t>espaço</a:t>
            </a:r>
            <a:r>
              <a:rPr lang="en-US" sz="1700" b="1" dirty="0"/>
              <a:t> deles </a:t>
            </a:r>
            <a:r>
              <a:rPr lang="en-US" sz="1700" b="1" dirty="0" err="1"/>
              <a:t>sem</a:t>
            </a:r>
            <a:r>
              <a:rPr lang="en-US" sz="1700" b="1" dirty="0"/>
              <a:t> </a:t>
            </a:r>
            <a:r>
              <a:rPr lang="en-US" sz="1700" b="1" dirty="0" err="1"/>
              <a:t>nenhum</a:t>
            </a:r>
            <a:r>
              <a:rPr lang="en-US" sz="1700" b="1" dirty="0"/>
              <a:t> </a:t>
            </a:r>
            <a:r>
              <a:rPr lang="en-US" sz="1700" b="1" dirty="0" err="1"/>
              <a:t>respeito</a:t>
            </a:r>
            <a:r>
              <a:rPr lang="en-US" sz="1700" b="1" dirty="0"/>
              <a:t>;</a:t>
            </a:r>
          </a:p>
          <a:p>
            <a:r>
              <a:rPr lang="en-US" sz="1700" b="1" dirty="0" err="1"/>
              <a:t>Tubarões</a:t>
            </a:r>
            <a:r>
              <a:rPr lang="en-US" sz="1700" b="1" dirty="0"/>
              <a:t> </a:t>
            </a:r>
            <a:r>
              <a:rPr lang="en-US" sz="1700" b="1" dirty="0" err="1"/>
              <a:t>são</a:t>
            </a:r>
            <a:r>
              <a:rPr lang="en-US" sz="1700" b="1" dirty="0"/>
              <a:t> </a:t>
            </a:r>
            <a:r>
              <a:rPr lang="en-US" sz="1700" b="1" dirty="0" err="1"/>
              <a:t>essênciais</a:t>
            </a:r>
            <a:r>
              <a:rPr lang="en-US" sz="1700" b="1" dirty="0"/>
              <a:t> para a </a:t>
            </a:r>
            <a:r>
              <a:rPr lang="en-US" sz="1700" b="1" dirty="0" err="1"/>
              <a:t>manutenção</a:t>
            </a:r>
            <a:r>
              <a:rPr lang="en-US" sz="1700" b="1" dirty="0"/>
              <a:t> de um </a:t>
            </a:r>
            <a:r>
              <a:rPr lang="en-US" sz="1700" b="1" dirty="0" err="1"/>
              <a:t>ecossitema</a:t>
            </a:r>
            <a:r>
              <a:rPr lang="en-US" sz="1700" b="1" dirty="0"/>
              <a:t> </a:t>
            </a:r>
            <a:r>
              <a:rPr lang="en-US" sz="1700" b="1" dirty="0" err="1"/>
              <a:t>riquíssimo</a:t>
            </a:r>
            <a:r>
              <a:rPr lang="en-US" sz="1700" b="1" dirty="0"/>
              <a:t>;</a:t>
            </a:r>
          </a:p>
          <a:p>
            <a:r>
              <a:rPr lang="en-US" sz="1700" b="1" dirty="0"/>
              <a:t>A </a:t>
            </a:r>
            <a:r>
              <a:rPr lang="en-US" sz="1700" b="1" dirty="0" err="1"/>
              <a:t>Poluição</a:t>
            </a:r>
            <a:r>
              <a:rPr lang="en-US" sz="1700" b="1" dirty="0"/>
              <a:t> dos </a:t>
            </a:r>
            <a:r>
              <a:rPr lang="en-US" sz="1700" b="1" dirty="0" err="1"/>
              <a:t>Oceanos</a:t>
            </a:r>
            <a:r>
              <a:rPr lang="en-US" sz="1700" b="1" dirty="0"/>
              <a:t> </a:t>
            </a:r>
            <a:r>
              <a:rPr lang="en-US" sz="1700" b="1" dirty="0" err="1"/>
              <a:t>tem</a:t>
            </a:r>
            <a:r>
              <a:rPr lang="en-US" sz="1700" b="1" dirty="0"/>
              <a:t> </a:t>
            </a:r>
            <a:r>
              <a:rPr lang="en-US" sz="1700" b="1" dirty="0" err="1"/>
              <a:t>tirado</a:t>
            </a:r>
            <a:r>
              <a:rPr lang="en-US" sz="1700" b="1" dirty="0"/>
              <a:t> </a:t>
            </a:r>
            <a:r>
              <a:rPr lang="en-US" sz="1700" b="1" dirty="0" err="1"/>
              <a:t>muito</a:t>
            </a:r>
            <a:r>
              <a:rPr lang="en-US" sz="1700" b="1" dirty="0"/>
              <a:t> </a:t>
            </a:r>
            <a:r>
              <a:rPr lang="en-US" sz="1700" b="1" dirty="0" err="1"/>
              <a:t>alimento</a:t>
            </a:r>
            <a:r>
              <a:rPr lang="en-US" sz="1700" b="1" dirty="0"/>
              <a:t> dos </a:t>
            </a:r>
            <a:r>
              <a:rPr lang="en-US" sz="1700" b="1" dirty="0" err="1"/>
              <a:t>tubarões</a:t>
            </a:r>
            <a:r>
              <a:rPr lang="en-US" sz="1700" b="1" dirty="0"/>
              <a:t>, por </a:t>
            </a:r>
            <a:r>
              <a:rPr lang="en-US" sz="1700" b="1" dirty="0" err="1"/>
              <a:t>isso</a:t>
            </a:r>
            <a:r>
              <a:rPr lang="en-US" sz="1700" b="1" dirty="0"/>
              <a:t> </a:t>
            </a:r>
            <a:r>
              <a:rPr lang="en-US" sz="1700" b="1" dirty="0" err="1"/>
              <a:t>eles</a:t>
            </a:r>
            <a:r>
              <a:rPr lang="en-US" sz="1700" b="1" dirty="0"/>
              <a:t> </a:t>
            </a:r>
            <a:r>
              <a:rPr lang="en-US" sz="1700" b="1" dirty="0" err="1"/>
              <a:t>estão</a:t>
            </a:r>
            <a:r>
              <a:rPr lang="en-US" sz="1700" b="1" dirty="0"/>
              <a:t> se </a:t>
            </a:r>
            <a:r>
              <a:rPr lang="en-US" sz="1700" b="1" dirty="0" err="1"/>
              <a:t>aproximando</a:t>
            </a:r>
            <a:r>
              <a:rPr lang="en-US" sz="1700" b="1" dirty="0"/>
              <a:t> </a:t>
            </a:r>
            <a:r>
              <a:rPr lang="en-US" sz="1700" b="1" dirty="0" err="1"/>
              <a:t>mais</a:t>
            </a:r>
            <a:r>
              <a:rPr lang="en-US" sz="1700" b="1" dirty="0"/>
              <a:t> da costa, </a:t>
            </a:r>
            <a:r>
              <a:rPr lang="en-US" sz="1700" b="1" dirty="0" err="1"/>
              <a:t>onde</a:t>
            </a:r>
            <a:r>
              <a:rPr lang="en-US" sz="1700" b="1" dirty="0"/>
              <a:t> </a:t>
            </a:r>
            <a:r>
              <a:rPr lang="en-US" sz="1700" b="1" dirty="0" err="1"/>
              <a:t>encontram</a:t>
            </a:r>
            <a:r>
              <a:rPr lang="en-US" sz="1700" b="1" dirty="0"/>
              <a:t> </a:t>
            </a:r>
            <a:r>
              <a:rPr lang="en-US" sz="1700" b="1" dirty="0" err="1"/>
              <a:t>mais</a:t>
            </a:r>
            <a:r>
              <a:rPr lang="en-US" sz="1700" b="1" dirty="0"/>
              <a:t> </a:t>
            </a:r>
            <a:r>
              <a:rPr lang="en-US" sz="1700" b="1" dirty="0" err="1"/>
              <a:t>presas</a:t>
            </a:r>
            <a:r>
              <a:rPr lang="en-US" sz="1700" b="1" dirty="0"/>
              <a:t>, </a:t>
            </a:r>
            <a:r>
              <a:rPr lang="en-US" sz="1700" b="1" dirty="0" err="1"/>
              <a:t>como</a:t>
            </a:r>
            <a:r>
              <a:rPr lang="en-US" sz="1700" b="1" dirty="0"/>
              <a:t> </a:t>
            </a:r>
            <a:r>
              <a:rPr lang="en-US" sz="1700" b="1" dirty="0" err="1"/>
              <a:t>focas</a:t>
            </a:r>
            <a:r>
              <a:rPr lang="en-US" sz="1700" b="1" dirty="0"/>
              <a:t> e </a:t>
            </a:r>
            <a:r>
              <a:rPr lang="en-US" sz="1700" b="1" dirty="0" err="1"/>
              <a:t>leões-marinhos</a:t>
            </a:r>
            <a:r>
              <a:rPr lang="en-US" sz="1700" b="1" dirty="0"/>
              <a:t>;</a:t>
            </a:r>
          </a:p>
          <a:p>
            <a:r>
              <a:rPr lang="en-US" sz="1700" b="1" dirty="0" err="1"/>
              <a:t>Respeitar</a:t>
            </a:r>
            <a:r>
              <a:rPr lang="en-US" sz="1700" b="1" dirty="0"/>
              <a:t> e </a:t>
            </a:r>
            <a:r>
              <a:rPr lang="en-US" sz="1700" b="1" dirty="0" err="1"/>
              <a:t>aprender</a:t>
            </a:r>
            <a:r>
              <a:rPr lang="en-US" sz="1700" b="1" dirty="0"/>
              <a:t> </a:t>
            </a:r>
            <a:r>
              <a:rPr lang="en-US" sz="1700" b="1" dirty="0" err="1"/>
              <a:t>são</a:t>
            </a:r>
            <a:r>
              <a:rPr lang="en-US" sz="1700" b="1" dirty="0"/>
              <a:t> </a:t>
            </a:r>
            <a:r>
              <a:rPr lang="en-US" sz="1700" b="1" dirty="0" err="1"/>
              <a:t>os</a:t>
            </a:r>
            <a:r>
              <a:rPr lang="en-US" sz="1700" b="1" dirty="0"/>
              <a:t> </a:t>
            </a:r>
            <a:r>
              <a:rPr lang="en-US" sz="1700" b="1" dirty="0" err="1"/>
              <a:t>maiores</a:t>
            </a:r>
            <a:r>
              <a:rPr lang="en-US" sz="1700" b="1" dirty="0"/>
              <a:t> </a:t>
            </a:r>
            <a:r>
              <a:rPr lang="en-US" sz="1700" b="1" dirty="0" err="1"/>
              <a:t>desafios</a:t>
            </a:r>
            <a:r>
              <a:rPr lang="en-US" sz="1700" b="1" dirty="0"/>
              <a:t> dos </a:t>
            </a:r>
            <a:r>
              <a:rPr lang="en-US" sz="1700" b="1" dirty="0" err="1"/>
              <a:t>humanos</a:t>
            </a:r>
            <a:r>
              <a:rPr lang="en-US" sz="1700" b="1" dirty="0"/>
              <a:t> </a:t>
            </a:r>
            <a:r>
              <a:rPr lang="en-US" sz="1700" b="1" dirty="0" err="1"/>
              <a:t>nessa</a:t>
            </a:r>
            <a:r>
              <a:rPr lang="en-US" sz="1700" b="1" dirty="0"/>
              <a:t> jornada.</a:t>
            </a:r>
          </a:p>
        </p:txBody>
      </p:sp>
    </p:spTree>
    <p:extLst>
      <p:ext uri="{BB962C8B-B14F-4D97-AF65-F5344CB8AC3E}">
        <p14:creationId xmlns:p14="http://schemas.microsoft.com/office/powerpoint/2010/main" val="1576375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7AC5755-7688-4E18-BF77-148224E9BE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17"/>
          <a:stretch/>
        </p:blipFill>
        <p:spPr bwMode="auto">
          <a:xfrm>
            <a:off x="-1" y="10"/>
            <a:ext cx="121920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65446DF-C278-4205-9C0D-80B45E344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656" y="3429000"/>
            <a:ext cx="9795637" cy="222077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b="1" dirty="0" err="1">
                <a:solidFill>
                  <a:srgbClr val="FFFFFF"/>
                </a:solidFill>
              </a:rPr>
              <a:t>Preservar</a:t>
            </a:r>
            <a:r>
              <a:rPr lang="en-US" sz="5200" b="1" dirty="0">
                <a:solidFill>
                  <a:srgbClr val="FFFFFF"/>
                </a:solidFill>
              </a:rPr>
              <a:t>, </a:t>
            </a:r>
            <a:r>
              <a:rPr lang="en-US" sz="5200" b="1" dirty="0" err="1">
                <a:solidFill>
                  <a:srgbClr val="FFFFFF"/>
                </a:solidFill>
              </a:rPr>
              <a:t>respeitar</a:t>
            </a:r>
            <a:r>
              <a:rPr lang="en-US" sz="5200" b="1" dirty="0">
                <a:solidFill>
                  <a:srgbClr val="FFFFFF"/>
                </a:solidFill>
              </a:rPr>
              <a:t> e </a:t>
            </a:r>
            <a:r>
              <a:rPr lang="en-US" sz="5200" b="1" dirty="0" err="1">
                <a:solidFill>
                  <a:srgbClr val="FFFFFF"/>
                </a:solidFill>
              </a:rPr>
              <a:t>cuidar</a:t>
            </a:r>
            <a:r>
              <a:rPr lang="en-US" sz="5200" b="1" dirty="0">
                <a:solidFill>
                  <a:srgbClr val="FFFFFF"/>
                </a:solidFill>
              </a:rPr>
              <a:t>.</a:t>
            </a:r>
            <a:br>
              <a:rPr lang="en-US" sz="5200" b="1" dirty="0">
                <a:solidFill>
                  <a:srgbClr val="FFFFFF"/>
                </a:solidFill>
              </a:rPr>
            </a:br>
            <a:r>
              <a:rPr lang="en-US" sz="5200" b="1" dirty="0">
                <a:solidFill>
                  <a:srgbClr val="FFFFFF"/>
                </a:solidFill>
              </a:rPr>
              <a:t>Essa é a </a:t>
            </a:r>
            <a:r>
              <a:rPr lang="en-US" sz="5200" b="1" dirty="0" err="1">
                <a:solidFill>
                  <a:srgbClr val="FFFFFF"/>
                </a:solidFill>
              </a:rPr>
              <a:t>melhor</a:t>
            </a:r>
            <a:r>
              <a:rPr lang="en-US" sz="5200" b="1" dirty="0">
                <a:solidFill>
                  <a:srgbClr val="FFFFFF"/>
                </a:solidFill>
              </a:rPr>
              <a:t> </a:t>
            </a:r>
            <a:r>
              <a:rPr lang="en-US" sz="5200" b="1" dirty="0" err="1">
                <a:solidFill>
                  <a:srgbClr val="FFFFFF"/>
                </a:solidFill>
              </a:rPr>
              <a:t>maneira</a:t>
            </a:r>
            <a:r>
              <a:rPr lang="en-US" sz="5200" b="1" dirty="0">
                <a:solidFill>
                  <a:srgbClr val="FFFFFF"/>
                </a:solidFill>
              </a:rPr>
              <a:t> de </a:t>
            </a:r>
            <a:r>
              <a:rPr lang="en-US" sz="5200" b="1" dirty="0" err="1">
                <a:solidFill>
                  <a:srgbClr val="FFFFFF"/>
                </a:solidFill>
              </a:rPr>
              <a:t>proteger</a:t>
            </a:r>
            <a:r>
              <a:rPr lang="en-US" sz="5200" b="1" dirty="0">
                <a:solidFill>
                  <a:srgbClr val="FFFFFF"/>
                </a:solidFill>
              </a:rPr>
              <a:t> </a:t>
            </a:r>
            <a:r>
              <a:rPr lang="en-US" sz="5200" b="1" dirty="0" err="1">
                <a:solidFill>
                  <a:srgbClr val="FFFFFF"/>
                </a:solidFill>
              </a:rPr>
              <a:t>esses</a:t>
            </a:r>
            <a:r>
              <a:rPr lang="en-US" sz="5200" b="1" dirty="0">
                <a:solidFill>
                  <a:srgbClr val="FFFFFF"/>
                </a:solidFill>
              </a:rPr>
              <a:t> </a:t>
            </a:r>
            <a:r>
              <a:rPr lang="en-US" sz="5200" b="1" dirty="0" err="1">
                <a:solidFill>
                  <a:srgbClr val="FFFFFF"/>
                </a:solidFill>
              </a:rPr>
              <a:t>gigantes</a:t>
            </a:r>
            <a:r>
              <a:rPr lang="en-US" sz="5200" b="1" dirty="0">
                <a:solidFill>
                  <a:srgbClr val="FFFFFF"/>
                </a:solidFill>
              </a:rPr>
              <a:t> </a:t>
            </a:r>
            <a:r>
              <a:rPr lang="en-US" sz="5200" b="1" dirty="0" err="1">
                <a:solidFill>
                  <a:srgbClr val="FFFFFF"/>
                </a:solidFill>
              </a:rPr>
              <a:t>incríveis</a:t>
            </a:r>
            <a:r>
              <a:rPr lang="en-US" sz="5200" b="1" dirty="0">
                <a:solidFill>
                  <a:srgbClr val="FFFFFF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061077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538</Words>
  <Application>Microsoft Office PowerPoint</Application>
  <PresentationFormat>Widescreen</PresentationFormat>
  <Paragraphs>31</Paragraphs>
  <Slides>10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Tema do Office</vt:lpstr>
      <vt:lpstr>ATAQUES DE TUBARÃO</vt:lpstr>
      <vt:lpstr>Onde ocorrem mais?</vt:lpstr>
      <vt:lpstr>Apresentação do PowerPoint</vt:lpstr>
      <vt:lpstr>E quando tratamos das atividades que mais encontram esses ataques?</vt:lpstr>
      <vt:lpstr>A discrepância fica bastante óbvia.</vt:lpstr>
      <vt:lpstr>Apresentação do PowerPoint</vt:lpstr>
      <vt:lpstr>Apresentação do PowerPoint</vt:lpstr>
      <vt:lpstr>Eles não são monstros!</vt:lpstr>
      <vt:lpstr>Preservar, respeitar e cuidar. Essa é a melhor maneira de proteger esses gigantes incríveis!</vt:lpstr>
      <vt:lpstr>Fontes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ATAQUES DE TUBARÃO</dc:title>
  <dc:creator>Frederico Pereira</dc:creator>
  <cp:lastModifiedBy>Frederico Pereira</cp:lastModifiedBy>
  <cp:revision>8</cp:revision>
  <dcterms:created xsi:type="dcterms:W3CDTF">2022-02-22T22:10:15Z</dcterms:created>
  <dcterms:modified xsi:type="dcterms:W3CDTF">2022-02-22T23:42:11Z</dcterms:modified>
</cp:coreProperties>
</file>

<file path=docProps/thumbnail.jpeg>
</file>